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2" r:id="rId4"/>
    <p:sldId id="278" r:id="rId5"/>
    <p:sldId id="279" r:id="rId6"/>
    <p:sldId id="281" r:id="rId7"/>
    <p:sldId id="276" r:id="rId8"/>
    <p:sldId id="259" r:id="rId9"/>
    <p:sldId id="267" r:id="rId10"/>
    <p:sldId id="283" r:id="rId11"/>
    <p:sldId id="260" r:id="rId12"/>
    <p:sldId id="268" r:id="rId13"/>
    <p:sldId id="269" r:id="rId14"/>
    <p:sldId id="270" r:id="rId15"/>
    <p:sldId id="272" r:id="rId16"/>
    <p:sldId id="273" r:id="rId17"/>
    <p:sldId id="277" r:id="rId18"/>
    <p:sldId id="274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8"/>
    <p:restoredTop sz="94643"/>
  </p:normalViewPr>
  <p:slideViewPr>
    <p:cSldViewPr snapToGrid="0" snapToObjects="1">
      <p:cViewPr varScale="1">
        <p:scale>
          <a:sx n="118" d="100"/>
          <a:sy n="118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516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358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948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52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2775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925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10225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04194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8268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4407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598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C1F164B-31E0-074B-9D39-D99F967626BE}" type="datetimeFigureOut">
              <a:rPr kumimoji="1" lang="zh-CN" altLang="en-US" smtClean="0"/>
              <a:t>2020/4/5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AA6BC4F-FB95-B44D-8C5C-BEE4D87E273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64138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D1928-375F-1344-BDB7-340B96D2EB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cap="none" dirty="0"/>
              <a:t>Heterogeneous Graph Transformer</a:t>
            </a:r>
            <a:endParaRPr kumimoji="1" lang="zh-CN" altLang="en-US" cap="none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2D4F93-399F-3745-88F5-CC1BC7AE83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cap="none" dirty="0"/>
              <a:t>WWW2020 </a:t>
            </a:r>
          </a:p>
          <a:p>
            <a:r>
              <a:rPr kumimoji="1" lang="en-US" altLang="zh-CN" cap="none" dirty="0" err="1"/>
              <a:t>Ziniu</a:t>
            </a:r>
            <a:r>
              <a:rPr kumimoji="1" lang="en-US" altLang="zh-CN" cap="none" dirty="0"/>
              <a:t> Hu (UCLA)    </a:t>
            </a:r>
            <a:r>
              <a:rPr kumimoji="1" lang="en-US" altLang="zh-CN" cap="none" dirty="0" err="1"/>
              <a:t>Yuxiao</a:t>
            </a:r>
            <a:r>
              <a:rPr kumimoji="1" lang="en-US" altLang="zh-CN" cap="none" dirty="0"/>
              <a:t> Dong (MSR)    </a:t>
            </a:r>
            <a:r>
              <a:rPr kumimoji="1" lang="en-US" altLang="zh-CN" cap="none" dirty="0" err="1"/>
              <a:t>Kuansan</a:t>
            </a:r>
            <a:r>
              <a:rPr kumimoji="1" lang="en-US" altLang="zh-CN" cap="none" dirty="0"/>
              <a:t> Wang (MSR)       </a:t>
            </a:r>
            <a:r>
              <a:rPr kumimoji="1" lang="en-US" altLang="zh-CN" cap="none" dirty="0" err="1"/>
              <a:t>Yizhou</a:t>
            </a:r>
            <a:r>
              <a:rPr kumimoji="1" lang="en-US" altLang="zh-CN" cap="none" dirty="0"/>
              <a:t> Sun(UCLA)</a:t>
            </a:r>
            <a:endParaRPr kumimoji="1" lang="zh-CN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048042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9684F-53A2-3844-B396-4621D41FA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HGT</a:t>
            </a:r>
            <a:r>
              <a:rPr kumimoji="1" lang="zh-CN" altLang="en-US" dirty="0"/>
              <a:t>的三个步骤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C8D07C-9F80-1440-A3C2-0FEA015156D3}"/>
              </a:ext>
            </a:extLst>
          </p:cNvPr>
          <p:cNvSpPr/>
          <p:nvPr/>
        </p:nvSpPr>
        <p:spPr>
          <a:xfrm>
            <a:off x="715006" y="6138673"/>
            <a:ext cx="10388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﻿We highly rely on using</a:t>
            </a:r>
            <a:r>
              <a:rPr lang="zh-CN" altLang="en-US" dirty="0"/>
              <a:t> </a:t>
            </a:r>
            <a:r>
              <a:rPr lang="en-US" altLang="zh-CN" dirty="0"/>
              <a:t>the meta relation—⟨</a:t>
            </a:r>
            <a:r>
              <a:rPr lang="el-GR" altLang="zh-CN" dirty="0"/>
              <a:t>τ(</a:t>
            </a:r>
            <a:r>
              <a:rPr lang="en-US" altLang="zh-CN" dirty="0"/>
              <a:t>s), </a:t>
            </a:r>
            <a:r>
              <a:rPr lang="el-GR" altLang="zh-CN" dirty="0" err="1"/>
              <a:t>ϕ</a:t>
            </a:r>
            <a:r>
              <a:rPr lang="el-GR" altLang="zh-CN" dirty="0"/>
              <a:t>(</a:t>
            </a:r>
            <a:r>
              <a:rPr lang="en-US" altLang="zh-CN" dirty="0"/>
              <a:t>e), </a:t>
            </a:r>
            <a:r>
              <a:rPr lang="el-GR" altLang="zh-CN" dirty="0"/>
              <a:t>τ(</a:t>
            </a:r>
            <a:r>
              <a:rPr lang="en-US" altLang="zh-CN" dirty="0"/>
              <a:t>t)⟩—to parameterize the weight matrices separately.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304A21-06B6-D646-B84D-D869D5C05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4" y="1983984"/>
            <a:ext cx="9917151" cy="398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8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﻿Heterogeneous Mutual Attention</a:t>
            </a:r>
            <a:endParaRPr kumimoji="1" lang="zh-CN" altLang="en-US" cap="none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24F22E-E1AA-A14E-9F97-595296289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851968"/>
            <a:ext cx="4814722" cy="18409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61739F4-6750-414C-9C2B-F7005BDA3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891" y="2436331"/>
            <a:ext cx="5421745" cy="33038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E1D8BB3-8DAA-D445-8BBC-D79444CE5C84}"/>
              </a:ext>
            </a:extLst>
          </p:cNvPr>
          <p:cNvSpPr/>
          <p:nvPr/>
        </p:nvSpPr>
        <p:spPr>
          <a:xfrm>
            <a:off x="6197319" y="493419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﻿h is the number of</a:t>
            </a:r>
            <a:r>
              <a:rPr lang="en-US" altLang="zh-CN" dirty="0"/>
              <a:t> </a:t>
            </a:r>
            <a:r>
              <a:rPr lang="zh-CN" altLang="en-US" dirty="0"/>
              <a:t>attention heads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</a:p>
          <a:p>
            <a:r>
              <a:rPr lang="zh-CN" altLang="en-US" dirty="0"/>
              <a:t>d</a:t>
            </a:r>
            <a:r>
              <a:rPr lang="en-US" altLang="zh-CN" dirty="0"/>
              <a:t>/</a:t>
            </a:r>
            <a:r>
              <a:rPr lang="zh-CN" altLang="en-US" dirty="0"/>
              <a:t>h is the vector dimension per head.</a:t>
            </a:r>
          </a:p>
        </p:txBody>
      </p:sp>
    </p:spTree>
    <p:extLst>
      <p:ext uri="{BB962C8B-B14F-4D97-AF65-F5344CB8AC3E}">
        <p14:creationId xmlns:p14="http://schemas.microsoft.com/office/powerpoint/2010/main" val="1152809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﻿Heterogeneous Message Passing</a:t>
            </a:r>
            <a:endParaRPr kumimoji="1" lang="zh-CN" altLang="en-US" cap="non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47E076-B045-C644-AED2-AE13BCBF2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946" y="2838450"/>
            <a:ext cx="5499100" cy="1181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3003A5-2FC2-8D4F-AA7D-5F8D5210B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80" y="2538412"/>
            <a:ext cx="5421745" cy="33038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6F3F8F4-6FB6-5741-997E-CB68B8DF4BBF}"/>
              </a:ext>
            </a:extLst>
          </p:cNvPr>
          <p:cNvSpPr/>
          <p:nvPr/>
        </p:nvSpPr>
        <p:spPr>
          <a:xfrm>
            <a:off x="6513946" y="46093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﻿h is the number of</a:t>
            </a:r>
            <a:r>
              <a:rPr lang="en-US" altLang="zh-CN" dirty="0"/>
              <a:t> </a:t>
            </a:r>
            <a:r>
              <a:rPr lang="zh-CN" altLang="en-US" dirty="0"/>
              <a:t>attention heads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</a:p>
          <a:p>
            <a:r>
              <a:rPr lang="zh-CN" altLang="en-US" dirty="0"/>
              <a:t>d</a:t>
            </a:r>
            <a:r>
              <a:rPr lang="en-US" altLang="zh-CN" dirty="0"/>
              <a:t>/</a:t>
            </a:r>
            <a:r>
              <a:rPr lang="zh-CN" altLang="en-US" dirty="0"/>
              <a:t>h is the vector dimension per head.</a:t>
            </a:r>
          </a:p>
        </p:txBody>
      </p:sp>
    </p:spTree>
    <p:extLst>
      <p:ext uri="{BB962C8B-B14F-4D97-AF65-F5344CB8AC3E}">
        <p14:creationId xmlns:p14="http://schemas.microsoft.com/office/powerpoint/2010/main" val="1620205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﻿Target-Specific Aggregation</a:t>
            </a:r>
            <a:endParaRPr kumimoji="1" lang="zh-CN" altLang="en-US" cap="non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0AF2D9-F872-304C-921D-494D3C7FB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783027"/>
            <a:ext cx="6061295" cy="33728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0810F06-96AD-AB47-A926-5BD3807B2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87" y="3009206"/>
            <a:ext cx="5507965" cy="57352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23860E8-AB7D-0541-8646-113B0780E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1418" y="4036942"/>
            <a:ext cx="4800600" cy="4699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4571CB6-500D-8344-A169-601BFB2BBD4D}"/>
              </a:ext>
            </a:extLst>
          </p:cNvPr>
          <p:cNvSpPr/>
          <p:nvPr/>
        </p:nvSpPr>
        <p:spPr>
          <a:xfrm>
            <a:off x="7098885" y="4961057"/>
            <a:ext cx="1344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﻿</a:t>
            </a:r>
            <a:r>
              <a:rPr lang="en-US" altLang="zh-CN" dirty="0"/>
              <a:t>L</a:t>
            </a:r>
            <a:r>
              <a:rPr lang="zh-CN" altLang="en-US" dirty="0"/>
              <a:t> HGT layer</a:t>
            </a:r>
          </a:p>
        </p:txBody>
      </p:sp>
    </p:spTree>
    <p:extLst>
      <p:ext uri="{BB962C8B-B14F-4D97-AF65-F5344CB8AC3E}">
        <p14:creationId xmlns:p14="http://schemas.microsoft.com/office/powerpoint/2010/main" val="86335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﻿Relative Temporal Encoding</a:t>
            </a:r>
            <a:endParaRPr kumimoji="1" lang="zh-CN" altLang="en-US" cap="non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FB9283-0B94-C848-BBCB-B3916A5A5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69" y="1914321"/>
            <a:ext cx="5625579" cy="45635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AB9D16C-46A7-6F40-9670-E0BB308AED56}"/>
              </a:ext>
            </a:extLst>
          </p:cNvPr>
          <p:cNvSpPr txBox="1"/>
          <p:nvPr/>
        </p:nvSpPr>
        <p:spPr>
          <a:xfrm>
            <a:off x="6096000" y="2007590"/>
            <a:ext cx="562557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在图中加入时序信息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例如： </a:t>
            </a:r>
            <a:r>
              <a:rPr kumimoji="1" lang="en-US" altLang="zh-CN" dirty="0"/>
              <a:t>WWW2020</a:t>
            </a:r>
            <a:r>
              <a:rPr kumimoji="1" lang="zh-CN" altLang="en-US" dirty="0"/>
              <a:t>和</a:t>
            </a:r>
            <a:r>
              <a:rPr kumimoji="1" lang="en-US" altLang="zh-CN" dirty="0"/>
              <a:t>WWW2019</a:t>
            </a:r>
          </a:p>
          <a:p>
            <a:r>
              <a:rPr kumimoji="1" lang="zh-CN" altLang="en-US" dirty="0"/>
              <a:t>之前做法：为每一个时序独立做图</a:t>
            </a:r>
            <a:endParaRPr kumimoji="1" lang="en-US" altLang="zh-CN" dirty="0"/>
          </a:p>
          <a:p>
            <a:r>
              <a:rPr kumimoji="1" lang="zh-CN" altLang="en-US" dirty="0"/>
              <a:t>不足：不同时序间的点可能相互作用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实现：借鉴了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中</a:t>
            </a:r>
            <a:r>
              <a:rPr kumimoji="1" lang="en-US" altLang="zh-CN" dirty="0"/>
              <a:t>positional</a:t>
            </a:r>
            <a:r>
              <a:rPr kumimoji="1" lang="zh-CN" altLang="en-US" dirty="0"/>
              <a:t> </a:t>
            </a:r>
            <a:r>
              <a:rPr kumimoji="1" lang="en-US" altLang="zh-CN" dirty="0"/>
              <a:t>embedding</a:t>
            </a:r>
            <a:r>
              <a:rPr kumimoji="1" lang="zh-CN" altLang="en-US" dirty="0"/>
              <a:t>的实现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B947B4-09FD-9943-AE73-0219425C6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153" y="4566860"/>
            <a:ext cx="3937000" cy="431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00A8E33-4356-2D48-97CD-2CC5A0D25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2832" y="5161547"/>
            <a:ext cx="3948984" cy="131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7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﻿</a:t>
            </a:r>
            <a:r>
              <a:rPr kumimoji="1" lang="en-US" altLang="zh-CN" cap="none" dirty="0" err="1"/>
              <a:t>HGSampling</a:t>
            </a:r>
            <a:r>
              <a:rPr kumimoji="1" lang="zh-CN" altLang="en-US" cap="none" dirty="0"/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FD5ADF-BF60-7E4B-BF22-8DAB255DA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50" y="1980239"/>
            <a:ext cx="9297424" cy="371394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1489DA-6BBA-D641-8A45-7A32B4DC11D5}"/>
              </a:ext>
            </a:extLst>
          </p:cNvPr>
          <p:cNvSpPr/>
          <p:nvPr/>
        </p:nvSpPr>
        <p:spPr>
          <a:xfrm>
            <a:off x="858252" y="5694179"/>
            <a:ext cx="97776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﻿1) keep a similar number of nodes and edges for each type </a:t>
            </a:r>
            <a:r>
              <a:rPr lang="en-US" altLang="zh-CN" dirty="0"/>
              <a:t>(the separate node budget)</a:t>
            </a:r>
          </a:p>
          <a:p>
            <a:r>
              <a:rPr lang="zh-CN" altLang="en-US" dirty="0"/>
              <a:t>2) keep the sampled sub-graph dense to minimize the information loss and reduce the sample variance</a:t>
            </a:r>
            <a:endParaRPr lang="en-US" altLang="zh-CN" dirty="0"/>
          </a:p>
          <a:p>
            <a:r>
              <a:rPr lang="en-US" altLang="zh-CN" dirty="0"/>
              <a:t>(the normalized degree and importance sampling)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480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实验设计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19AFB7-5006-3847-9ABE-EF54B6B26E87}"/>
              </a:ext>
            </a:extLst>
          </p:cNvPr>
          <p:cNvSpPr txBox="1"/>
          <p:nvPr/>
        </p:nvSpPr>
        <p:spPr>
          <a:xfrm>
            <a:off x="445169" y="2413337"/>
            <a:ext cx="39376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数据集：</a:t>
            </a:r>
            <a:endParaRPr kumimoji="1" lang="en-US" altLang="zh-CN" dirty="0"/>
          </a:p>
          <a:p>
            <a:r>
              <a:rPr kumimoji="1" lang="zh-CN" altLang="en-US" dirty="0"/>
              <a:t>异构学术数据集</a:t>
            </a:r>
            <a:r>
              <a:rPr kumimoji="1" lang="en-US" altLang="zh-CN" dirty="0"/>
              <a:t>﻿Open Academic Graph</a:t>
            </a:r>
          </a:p>
          <a:p>
            <a:r>
              <a:rPr kumimoji="1" lang="en-US" altLang="zh-CN" dirty="0"/>
              <a:t>﻿1.78</a:t>
            </a:r>
            <a:r>
              <a:rPr kumimoji="1" lang="zh-CN" altLang="en-US" dirty="0"/>
              <a:t>亿个结点</a:t>
            </a:r>
            <a:endParaRPr kumimoji="1" lang="en-US" altLang="zh-CN" dirty="0"/>
          </a:p>
          <a:p>
            <a:r>
              <a:rPr kumimoji="1" lang="en-US" altLang="zh-CN" dirty="0"/>
              <a:t>22.36 </a:t>
            </a:r>
            <a:r>
              <a:rPr kumimoji="1" lang="zh-CN" altLang="en-US" dirty="0"/>
              <a:t>亿条边</a:t>
            </a:r>
            <a:endParaRPr kumimoji="1" lang="en-US" altLang="zh-CN" dirty="0"/>
          </a:p>
          <a:p>
            <a:r>
              <a:rPr kumimoji="1" lang="en-US" altLang="zh-CN" dirty="0"/>
              <a:t>Paper</a:t>
            </a:r>
            <a:r>
              <a:rPr kumimoji="1" lang="zh-CN" altLang="en-US" dirty="0"/>
              <a:t>带有时序关系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任务：</a:t>
            </a:r>
            <a:endParaRPr kumimoji="1" lang="en-US" altLang="zh-CN" dirty="0"/>
          </a:p>
          <a:p>
            <a:r>
              <a:rPr kumimoji="1" lang="en-US" altLang="zh-CN" dirty="0"/>
              <a:t>﻿Paper-Field prediction</a:t>
            </a:r>
          </a:p>
          <a:p>
            <a:r>
              <a:rPr kumimoji="1" lang="en-US" altLang="zh-CN" dirty="0"/>
              <a:t>Paper-Venue prediction</a:t>
            </a:r>
          </a:p>
          <a:p>
            <a:r>
              <a:rPr kumimoji="1" lang="en-US" altLang="zh-CN" dirty="0"/>
              <a:t>Author Disambiguation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875AF7F-DF5E-4246-95C6-A1069E7A2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1832" y="2186072"/>
            <a:ext cx="72644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11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对比模型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219AFB7-5006-3847-9ABE-EF54B6B26E87}"/>
              </a:ext>
            </a:extLst>
          </p:cNvPr>
          <p:cNvSpPr txBox="1"/>
          <p:nvPr/>
        </p:nvSpPr>
        <p:spPr>
          <a:xfrm>
            <a:off x="445169" y="2413337"/>
            <a:ext cx="858414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同构图模型：</a:t>
            </a:r>
            <a:endParaRPr kumimoji="1" lang="en-US" altLang="zh-CN" dirty="0"/>
          </a:p>
          <a:p>
            <a:r>
              <a:rPr kumimoji="1" lang="en-US" altLang="zh-CN" dirty="0"/>
              <a:t>GCN</a:t>
            </a:r>
            <a:r>
              <a:rPr kumimoji="1" lang="zh-CN" altLang="en-US" dirty="0"/>
              <a:t>：</a:t>
            </a:r>
            <a:r>
              <a:rPr kumimoji="1" lang="en-US" altLang="zh-CN" dirty="0"/>
              <a:t> ﻿averages the neighbor’s embedding followed by linear projection.</a:t>
            </a:r>
          </a:p>
          <a:p>
            <a:r>
              <a:rPr kumimoji="1" lang="en-US" altLang="zh-CN" dirty="0"/>
              <a:t>GAN</a:t>
            </a:r>
            <a:r>
              <a:rPr kumimoji="1" lang="zh-CN" altLang="en-US" dirty="0"/>
              <a:t>： </a:t>
            </a:r>
            <a:r>
              <a:rPr kumimoji="1" lang="en-US" altLang="zh-CN" dirty="0"/>
              <a:t>adopt</a:t>
            </a:r>
            <a:r>
              <a:rPr kumimoji="1" lang="zh-CN" altLang="en-US" dirty="0"/>
              <a:t> </a:t>
            </a:r>
            <a:r>
              <a:rPr kumimoji="1" lang="en-US" altLang="zh-CN" dirty="0"/>
              <a:t>﻿multi-head additive attention on neighbors.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异构图模型：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﻿Relational Graph Convolutional Networks: ﻿</a:t>
            </a:r>
          </a:p>
          <a:p>
            <a:r>
              <a:rPr kumimoji="1" lang="en-US" altLang="zh-CN" dirty="0"/>
              <a:t>Keeps a different weight for each relationship, i.e., a relation triplet. </a:t>
            </a:r>
            <a:r>
              <a:rPr kumimoji="1" lang="zh-CN" altLang="en-US" dirty="0"/>
              <a:t>（参数很多）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﻿Heterogeneous Graph Neural Networks:</a:t>
            </a:r>
          </a:p>
          <a:p>
            <a:r>
              <a:rPr kumimoji="1" lang="en-US" altLang="zh-CN" dirty="0"/>
              <a:t>﻿Adopts different Bi-LSTMs for different node type for aggregating neighbor information. 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﻿Heterogeneous Graph Attention Networks:</a:t>
            </a:r>
          </a:p>
          <a:p>
            <a:r>
              <a:rPr kumimoji="1" lang="en-US" altLang="zh-CN" dirty="0"/>
              <a:t>﻿Design hierarchical attentions to aggregate neighbor information via different meta paths.</a:t>
            </a:r>
          </a:p>
        </p:txBody>
      </p:sp>
    </p:spTree>
    <p:extLst>
      <p:ext uri="{BB962C8B-B14F-4D97-AF65-F5344CB8AC3E}">
        <p14:creationId xmlns:p14="http://schemas.microsoft.com/office/powerpoint/2010/main" val="3455095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51A9CF-AB4D-C140-B3CD-F4D0839E2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13660"/>
            <a:ext cx="10832432" cy="36895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E751B69-6408-4D4B-9916-41C9B9E3525E}"/>
              </a:ext>
            </a:extLst>
          </p:cNvPr>
          <p:cNvSpPr/>
          <p:nvPr/>
        </p:nvSpPr>
        <p:spPr>
          <a:xfrm>
            <a:off x="6460958" y="2289383"/>
            <a:ext cx="745958" cy="36455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11322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Case Study</a:t>
            </a:r>
            <a:r>
              <a:rPr kumimoji="1" lang="zh-CN" altLang="en-US" cap="none" dirty="0"/>
              <a:t>：时序信息</a:t>
            </a:r>
            <a:r>
              <a:rPr kumimoji="1" lang="en-US" altLang="zh-CN" cap="none" dirty="0"/>
              <a:t>+</a:t>
            </a:r>
            <a:r>
              <a:rPr kumimoji="1" lang="zh-CN" altLang="en-US" cap="none" dirty="0"/>
              <a:t>会议</a:t>
            </a:r>
            <a:r>
              <a:rPr kumimoji="1" lang="en-US" altLang="zh-CN" cap="none" dirty="0"/>
              <a:t>-》</a:t>
            </a:r>
            <a:r>
              <a:rPr kumimoji="1" lang="zh-CN" altLang="en-US" cap="none" dirty="0"/>
              <a:t>同时期的相似会议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DB7C1E1-8D10-344D-BD1F-E395BE60CE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6057" y="1940880"/>
            <a:ext cx="4976997" cy="367823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EE467E3-A083-8E4C-89D2-2C4D3C76BEB4}"/>
              </a:ext>
            </a:extLst>
          </p:cNvPr>
          <p:cNvSpPr/>
          <p:nvPr/>
        </p:nvSpPr>
        <p:spPr>
          <a:xfrm>
            <a:off x="2735765" y="56191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﻿This case study shows that the </a:t>
            </a:r>
            <a:r>
              <a:rPr lang="zh-CN" altLang="en-US" dirty="0">
                <a:solidFill>
                  <a:srgbClr val="FF0000"/>
                </a:solidFill>
              </a:rPr>
              <a:t>relative temporal encoding </a:t>
            </a:r>
            <a:r>
              <a:rPr lang="zh-CN" altLang="en-US" dirty="0"/>
              <a:t>can help capture the </a:t>
            </a:r>
            <a:r>
              <a:rPr lang="zh-CN" altLang="en-US" dirty="0">
                <a:solidFill>
                  <a:srgbClr val="FF0000"/>
                </a:solidFill>
              </a:rPr>
              <a:t>temporal evolution </a:t>
            </a:r>
            <a:r>
              <a:rPr lang="zh-CN" altLang="en-US" dirty="0"/>
              <a:t>of the heterogeneous academic graphs.</a:t>
            </a:r>
          </a:p>
        </p:txBody>
      </p:sp>
    </p:spTree>
    <p:extLst>
      <p:ext uri="{BB962C8B-B14F-4D97-AF65-F5344CB8AC3E}">
        <p14:creationId xmlns:p14="http://schemas.microsoft.com/office/powerpoint/2010/main" val="193761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6A0321-B5ED-DB44-8179-A26A3903C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作者简介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FDD24-18D6-384F-BD16-8CECCBEE0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0403" y="4360757"/>
            <a:ext cx="4285916" cy="1975756"/>
          </a:xfrm>
        </p:spPr>
        <p:txBody>
          <a:bodyPr>
            <a:normAutofit lnSpcReduction="10000"/>
          </a:bodyPr>
          <a:lstStyle/>
          <a:p>
            <a:r>
              <a:rPr lang="en-US" altLang="zh-CN" dirty="0" err="1"/>
              <a:t>Yizhou</a:t>
            </a:r>
            <a:r>
              <a:rPr lang="en-US" altLang="zh-CN" dirty="0"/>
              <a:t> Sun </a:t>
            </a:r>
          </a:p>
          <a:p>
            <a:r>
              <a:rPr lang="en-US" altLang="zh-CN" dirty="0"/>
              <a:t>UCLA</a:t>
            </a:r>
            <a:r>
              <a:rPr lang="zh-CN" altLang="en-US" dirty="0"/>
              <a:t>副教授</a:t>
            </a:r>
            <a:endParaRPr lang="en-US" altLang="zh-CN" dirty="0"/>
          </a:p>
          <a:p>
            <a:r>
              <a:rPr lang="en-US" altLang="zh-CN" dirty="0"/>
              <a:t>UIUC</a:t>
            </a:r>
            <a:r>
              <a:rPr lang="zh-CN" altLang="en-US" dirty="0"/>
              <a:t> </a:t>
            </a:r>
            <a:r>
              <a:rPr lang="en-US" altLang="zh-CN" dirty="0"/>
              <a:t>PhD, </a:t>
            </a:r>
            <a:r>
              <a:rPr lang="zh-CN" altLang="en-US" dirty="0"/>
              <a:t>导师为韩家炜</a:t>
            </a:r>
            <a:endParaRPr lang="en-US" altLang="zh-CN" dirty="0"/>
          </a:p>
          <a:p>
            <a:r>
              <a:rPr lang="zh-CN" altLang="en-US" dirty="0"/>
              <a:t>专注于图形</a:t>
            </a:r>
            <a:r>
              <a:rPr lang="en-US" altLang="zh-CN" dirty="0"/>
              <a:t>/</a:t>
            </a:r>
            <a:r>
              <a:rPr lang="zh-CN" altLang="en-US" dirty="0"/>
              <a:t>网络的深度学习</a:t>
            </a:r>
            <a:r>
              <a:rPr lang="en-US" altLang="zh-CN" dirty="0"/>
              <a:t>	</a:t>
            </a:r>
          </a:p>
          <a:p>
            <a:r>
              <a:rPr lang="zh-CN" altLang="en-US" dirty="0"/>
              <a:t>挖掘异构信息网络</a:t>
            </a:r>
          </a:p>
          <a:p>
            <a:endParaRPr kumimoji="1"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9E2FA38-2755-E64F-BEAE-A78456D55D7B}"/>
              </a:ext>
            </a:extLst>
          </p:cNvPr>
          <p:cNvSpPr txBox="1">
            <a:spLocks/>
          </p:cNvSpPr>
          <p:nvPr/>
        </p:nvSpPr>
        <p:spPr>
          <a:xfrm>
            <a:off x="438484" y="4180088"/>
            <a:ext cx="4285916" cy="19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Ziniu</a:t>
            </a:r>
            <a:r>
              <a:rPr lang="en-US" altLang="zh-CN" dirty="0"/>
              <a:t> Hu</a:t>
            </a:r>
          </a:p>
          <a:p>
            <a:r>
              <a:rPr lang="en-US" altLang="zh-CN" dirty="0"/>
              <a:t>UCLA</a:t>
            </a:r>
            <a:r>
              <a:rPr lang="zh-CN" altLang="en-US" dirty="0"/>
              <a:t>二年级博士</a:t>
            </a:r>
            <a:endParaRPr lang="en-US" altLang="zh-CN" dirty="0"/>
          </a:p>
          <a:p>
            <a:r>
              <a:rPr lang="en-US" altLang="zh-CN" dirty="0"/>
              <a:t>PKU</a:t>
            </a:r>
            <a:r>
              <a:rPr lang="zh-CN" altLang="en-US" dirty="0"/>
              <a:t>本科</a:t>
            </a:r>
            <a:endParaRPr lang="en-US" altLang="zh-CN" dirty="0"/>
          </a:p>
          <a:p>
            <a:r>
              <a:rPr lang="en-US" altLang="zh-CN" dirty="0"/>
              <a:t>WWW 2019</a:t>
            </a:r>
            <a:r>
              <a:rPr lang="zh-CN" altLang="en-US" dirty="0"/>
              <a:t>最佳论文</a:t>
            </a:r>
          </a:p>
          <a:p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CFFF5F2-6E87-904D-AAD2-E5FF503A7484}"/>
              </a:ext>
            </a:extLst>
          </p:cNvPr>
          <p:cNvSpPr txBox="1">
            <a:spLocks/>
          </p:cNvSpPr>
          <p:nvPr/>
        </p:nvSpPr>
        <p:spPr>
          <a:xfrm>
            <a:off x="3110260" y="4154167"/>
            <a:ext cx="4285916" cy="19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Yuxiao</a:t>
            </a:r>
            <a:r>
              <a:rPr lang="en-US" altLang="zh-CN" dirty="0"/>
              <a:t> Dong</a:t>
            </a:r>
          </a:p>
          <a:p>
            <a:r>
              <a:rPr lang="en-US" altLang="zh-CN" dirty="0"/>
              <a:t>MSR</a:t>
            </a:r>
            <a:r>
              <a:rPr lang="zh-CN" altLang="en-US" dirty="0"/>
              <a:t>高级研究员</a:t>
            </a:r>
            <a:endParaRPr lang="en-US" altLang="zh-CN" dirty="0"/>
          </a:p>
          <a:p>
            <a:r>
              <a:rPr lang="zh-CN" altLang="en-US" dirty="0"/>
              <a:t>圣母大学</a:t>
            </a:r>
            <a:r>
              <a:rPr lang="en-US" altLang="zh-CN" dirty="0"/>
              <a:t>PhD</a:t>
            </a:r>
          </a:p>
          <a:p>
            <a:r>
              <a:rPr lang="zh-CN" altLang="en-US" dirty="0"/>
              <a:t>专注于图形</a:t>
            </a:r>
            <a:r>
              <a:rPr lang="en-US" altLang="zh-CN" dirty="0"/>
              <a:t>/</a:t>
            </a:r>
            <a:r>
              <a:rPr lang="zh-CN" altLang="en-US" dirty="0"/>
              <a:t>网络的深度学习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KDD</a:t>
            </a:r>
            <a:r>
              <a:rPr lang="zh-CN" altLang="en-US" dirty="0"/>
              <a:t> </a:t>
            </a:r>
            <a:r>
              <a:rPr lang="en-US" altLang="zh-CN" dirty="0"/>
              <a:t>2017 </a:t>
            </a:r>
            <a:r>
              <a:rPr lang="zh-CN" altLang="en-US" dirty="0"/>
              <a:t>最佳博士论文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C1FE330-D284-2A49-948C-E80B47C23A6D}"/>
              </a:ext>
            </a:extLst>
          </p:cNvPr>
          <p:cNvSpPr txBox="1">
            <a:spLocks/>
          </p:cNvSpPr>
          <p:nvPr/>
        </p:nvSpPr>
        <p:spPr>
          <a:xfrm>
            <a:off x="6284113" y="3868027"/>
            <a:ext cx="4285916" cy="19757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Kuansan</a:t>
            </a:r>
            <a:r>
              <a:rPr lang="en-US" altLang="zh-CN" dirty="0"/>
              <a:t> Wang</a:t>
            </a:r>
          </a:p>
          <a:p>
            <a:r>
              <a:rPr lang="en-US" altLang="zh-CN" dirty="0"/>
              <a:t>MSR</a:t>
            </a:r>
            <a:r>
              <a:rPr lang="zh-CN" altLang="en-US" dirty="0"/>
              <a:t>研究经理</a:t>
            </a:r>
            <a:endParaRPr lang="en-US" altLang="zh-CN" dirty="0"/>
          </a:p>
          <a:p>
            <a:r>
              <a:rPr lang="zh-CN" altLang="en-US" dirty="0"/>
              <a:t>马里兰大学 </a:t>
            </a:r>
            <a:r>
              <a:rPr lang="en-US" altLang="zh-CN" dirty="0"/>
              <a:t>PhD</a:t>
            </a:r>
            <a:endParaRPr kumimoji="1"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C4C882-AE55-1146-A18C-2F4D89DD1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58" y="2157752"/>
            <a:ext cx="1332294" cy="18536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83FAB38-1BF8-E54A-805E-90D0DDA97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704" y="2140231"/>
            <a:ext cx="1853626" cy="185362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5466BC-C1D2-2A43-8D43-7346BA44B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403" y="2140231"/>
            <a:ext cx="2790405" cy="18536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DBADE4-121A-2C42-9EE2-46246F4F1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4113" y="2096687"/>
            <a:ext cx="1975756" cy="197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3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可视化</a:t>
            </a:r>
            <a:r>
              <a:rPr kumimoji="1" lang="en-US" altLang="zh-CN" cap="none" dirty="0"/>
              <a:t>Meta</a:t>
            </a:r>
            <a:r>
              <a:rPr kumimoji="1" lang="zh-CN" altLang="en-US" cap="none" dirty="0"/>
              <a:t> </a:t>
            </a:r>
            <a:r>
              <a:rPr kumimoji="1" lang="en-US" altLang="zh-CN" cap="none" dirty="0"/>
              <a:t>Relation</a:t>
            </a:r>
            <a:r>
              <a:rPr kumimoji="1" lang="zh-CN" altLang="en-US" cap="none" dirty="0"/>
              <a:t> </a:t>
            </a:r>
            <a:r>
              <a:rPr kumimoji="1" lang="en-US" altLang="zh-CN" cap="none" dirty="0"/>
              <a:t>Attention</a:t>
            </a:r>
            <a:endParaRPr kumimoji="1" lang="zh-CN" altLang="en-US" cap="none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17E932C-1A92-A04F-A883-64047D1811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8280" y="2676293"/>
            <a:ext cx="6679336" cy="29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07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43519-78A6-9646-8491-66794A8CA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一个小故事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E458AC-6113-B947-8075-CB773317E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 </a:t>
            </a:r>
            <a:r>
              <a:rPr lang="en-US" altLang="zh-CN" dirty="0"/>
              <a:t>2010 </a:t>
            </a:r>
            <a:r>
              <a:rPr lang="zh-CN" altLang="en-US" dirty="0"/>
              <a:t>年的 </a:t>
            </a:r>
            <a:r>
              <a:rPr lang="en-US" altLang="zh-CN" dirty="0"/>
              <a:t>ECML-PKDD </a:t>
            </a:r>
            <a:r>
              <a:rPr lang="zh-CN" altLang="en-US" dirty="0"/>
              <a:t>上，韩家炜做了一个题为</a:t>
            </a:r>
            <a:r>
              <a:rPr lang="en-US" altLang="zh-CN" dirty="0"/>
              <a:t>《</a:t>
            </a:r>
            <a:r>
              <a:rPr lang="zh-CN" altLang="en-US" dirty="0"/>
              <a:t>结构就是信息：挖掘结构信息网络</a:t>
            </a:r>
            <a:r>
              <a:rPr lang="en-US" altLang="zh-CN" dirty="0"/>
              <a:t>》</a:t>
            </a:r>
            <a:r>
              <a:rPr lang="zh-CN" altLang="en-US" dirty="0"/>
              <a:t>的主题演讲，在提问环节，另一位大牛 </a:t>
            </a:r>
            <a:r>
              <a:rPr lang="en-US" altLang="zh-CN" dirty="0"/>
              <a:t>Christos </a:t>
            </a:r>
            <a:r>
              <a:rPr lang="en-US" altLang="zh-CN" dirty="0" err="1"/>
              <a:t>Faloutsos</a:t>
            </a:r>
            <a:r>
              <a:rPr lang="en-US" altLang="zh-CN" dirty="0"/>
              <a:t> </a:t>
            </a:r>
            <a:r>
              <a:rPr lang="zh-CN" altLang="en-US" dirty="0"/>
              <a:t>举手问道：“</a:t>
            </a:r>
            <a:r>
              <a:rPr lang="zh-CN" altLang="en-US" dirty="0">
                <a:solidFill>
                  <a:srgbClr val="FF0000"/>
                </a:solidFill>
              </a:rPr>
              <a:t>你做的这个网络很厉害，但是你能否预测到我明年写什么文章？</a:t>
            </a:r>
            <a:r>
              <a:rPr lang="zh-CN" altLang="en-US" dirty="0"/>
              <a:t>”韩回答道：“我连自己的都预测不到，更别提你的啦。”回去后韩家炜将这个笑话讲给当时还在他手下读博士的孙怡舟听，孙怡舟很严肃地认为这不是一个简单的笑话。经过分析和讨论后，</a:t>
            </a:r>
            <a:r>
              <a:rPr lang="zh-CN" altLang="en-US" dirty="0">
                <a:solidFill>
                  <a:srgbClr val="FF0000"/>
                </a:solidFill>
              </a:rPr>
              <a:t>韩家炜和孙怡舟定了一个新课题，预测 </a:t>
            </a:r>
            <a:r>
              <a:rPr lang="en-US" altLang="zh-CN" dirty="0">
                <a:solidFill>
                  <a:srgbClr val="FF0000"/>
                </a:solidFill>
              </a:rPr>
              <a:t>Christos </a:t>
            </a:r>
            <a:r>
              <a:rPr lang="zh-CN" altLang="en-US" dirty="0">
                <a:solidFill>
                  <a:srgbClr val="FF0000"/>
                </a:solidFill>
              </a:rPr>
              <a:t>今后几年会和哪些新的作者合作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kumimoji="1" lang="en-US" altLang="zh-CN" dirty="0"/>
          </a:p>
          <a:p>
            <a:r>
              <a:rPr lang="en-US" altLang="zh-CN" dirty="0"/>
              <a:t>2011</a:t>
            </a:r>
            <a:r>
              <a:rPr lang="zh-CN" altLang="en-US" dirty="0"/>
              <a:t>年在</a:t>
            </a:r>
            <a:r>
              <a:rPr lang="en-US" altLang="zh-CN" dirty="0"/>
              <a:t>ASONAM </a:t>
            </a:r>
            <a:r>
              <a:rPr lang="zh-CN" altLang="en-US" dirty="0"/>
              <a:t>上，孙怡舟发表了一篇影响力巨大的文章</a:t>
            </a:r>
            <a:r>
              <a:rPr lang="en-US" altLang="zh-CN" dirty="0"/>
              <a:t>《Co-author Relationship Prediction in Heterogeneous Bibliographic Networks》</a:t>
            </a:r>
            <a:r>
              <a:rPr lang="zh-CN" altLang="en-US" dirty="0"/>
              <a:t>，在文章中，孙怡舟根据 </a:t>
            </a:r>
            <a:r>
              <a:rPr lang="en-US" altLang="zh-CN" dirty="0"/>
              <a:t>1996-2002 </a:t>
            </a:r>
            <a:r>
              <a:rPr lang="zh-CN" altLang="en-US" dirty="0"/>
              <a:t>年的数据，预测大师兄裴健在 </a:t>
            </a:r>
            <a:r>
              <a:rPr lang="en-US" altLang="zh-CN" dirty="0"/>
              <a:t>2003-2009 </a:t>
            </a:r>
            <a:r>
              <a:rPr lang="zh-CN" altLang="en-US" dirty="0"/>
              <a:t>年间会有哪些合作者，</a:t>
            </a:r>
            <a:r>
              <a:rPr lang="zh-CN" altLang="en-US" dirty="0">
                <a:solidFill>
                  <a:srgbClr val="FF0000"/>
                </a:solidFill>
              </a:rPr>
              <a:t>排名前五的预测中只有一个没有出现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513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EDD28-3609-D649-B51A-D12A508A4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异构图应用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E457424-79E3-4F4C-BB4E-130D7F3E1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377" y="2792545"/>
            <a:ext cx="6870700" cy="2120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5CFE0C-1A51-784A-A4FB-9281EC131010}"/>
              </a:ext>
            </a:extLst>
          </p:cNvPr>
          <p:cNvSpPr txBox="1"/>
          <p:nvPr/>
        </p:nvSpPr>
        <p:spPr>
          <a:xfrm>
            <a:off x="1925053" y="5620702"/>
            <a:ext cx="613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大规模学术图谱预测、</a:t>
            </a:r>
            <a:r>
              <a:rPr kumimoji="1" lang="en-US" altLang="zh-CN" dirty="0" err="1"/>
              <a:t>facebook</a:t>
            </a:r>
            <a:r>
              <a:rPr kumimoji="1" lang="zh-CN" altLang="en-US" dirty="0"/>
              <a:t>社交网络、</a:t>
            </a:r>
            <a:r>
              <a:rPr kumimoji="1" lang="en-US" altLang="zh-CN" dirty="0" err="1"/>
              <a:t>linkedin</a:t>
            </a:r>
            <a:r>
              <a:rPr kumimoji="1" lang="zh-CN" altLang="en-US" dirty="0"/>
              <a:t>、物联网</a:t>
            </a:r>
          </a:p>
        </p:txBody>
      </p:sp>
    </p:spTree>
    <p:extLst>
      <p:ext uri="{BB962C8B-B14F-4D97-AF65-F5344CB8AC3E}">
        <p14:creationId xmlns:p14="http://schemas.microsoft.com/office/powerpoint/2010/main" val="1375205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39F67-9247-0544-9480-6C55406C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面临挑战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3EDF349-9E53-8A4E-B8B8-0BA3190D16B6}"/>
              </a:ext>
            </a:extLst>
          </p:cNvPr>
          <p:cNvSpPr txBox="1">
            <a:spLocks/>
          </p:cNvSpPr>
          <p:nvPr/>
        </p:nvSpPr>
        <p:spPr>
          <a:xfrm>
            <a:off x="384674" y="2159893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  <a:p>
            <a:pPr lvl="1"/>
            <a:r>
              <a:rPr kumimoji="1" lang="zh-CN" altLang="en-US" sz="2000" dirty="0"/>
              <a:t>不同的结点和边有着不同的特征分布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papers</a:t>
            </a:r>
            <a:r>
              <a:rPr kumimoji="1" lang="zh-CN" altLang="en-US" sz="1800" dirty="0"/>
              <a:t>侧重于文本特征，而</a:t>
            </a:r>
            <a:r>
              <a:rPr kumimoji="1" lang="en-US" altLang="zh-CN" sz="1800" dirty="0"/>
              <a:t>﻿institutions</a:t>
            </a:r>
            <a:r>
              <a:rPr kumimoji="1" lang="zh-CN" altLang="en-US" sz="1800" dirty="0"/>
              <a:t>侧重于其包含的学者</a:t>
            </a:r>
            <a:endParaRPr kumimoji="1" lang="en-US" altLang="zh-CN" sz="1800" dirty="0"/>
          </a:p>
          <a:p>
            <a:pPr lvl="2"/>
            <a:endParaRPr kumimoji="1" lang="en-US" altLang="zh-CN" sz="1800" dirty="0"/>
          </a:p>
          <a:p>
            <a:pPr lvl="1"/>
            <a:r>
              <a:rPr kumimoji="1" lang="zh-CN" altLang="en-US" sz="2000" dirty="0"/>
              <a:t>大多数方法都没有考虑异质图的动态特征</a:t>
            </a:r>
            <a:endParaRPr kumimoji="1" lang="en-US" altLang="zh-CN" sz="2000" dirty="0"/>
          </a:p>
          <a:p>
            <a:pPr lvl="2"/>
            <a:r>
              <a:rPr kumimoji="1" lang="en-US" altLang="zh-CN" sz="1800" dirty="0"/>
              <a:t>KDD90</a:t>
            </a:r>
            <a:r>
              <a:rPr kumimoji="1" lang="zh-CN" altLang="en-US" sz="1800" dirty="0"/>
              <a:t>年代侧重于数据库，现在的</a:t>
            </a:r>
            <a:r>
              <a:rPr kumimoji="1" lang="en-US" altLang="zh-CN" sz="1800" dirty="0"/>
              <a:t>KDD</a:t>
            </a:r>
            <a:r>
              <a:rPr kumimoji="1" lang="zh-CN" altLang="en-US" sz="1800" dirty="0"/>
              <a:t>侧重于机器学习</a:t>
            </a:r>
            <a:endParaRPr kumimoji="1" lang="en-US" altLang="zh-CN" sz="1800" dirty="0"/>
          </a:p>
          <a:p>
            <a:pPr lvl="2"/>
            <a:endParaRPr kumimoji="1" lang="zh-CN" altLang="en-US" sz="1800" dirty="0"/>
          </a:p>
          <a:p>
            <a:pPr lvl="1"/>
            <a:r>
              <a:rPr kumimoji="1" lang="zh-CN" altLang="en-US" sz="2000" dirty="0"/>
              <a:t>不能建模</a:t>
            </a:r>
            <a:r>
              <a:rPr kumimoji="1" lang="en-US" altLang="zh-CN" sz="2000" dirty="0"/>
              <a:t>Web-scale</a:t>
            </a:r>
            <a:r>
              <a:rPr kumimoji="1" lang="zh-CN" altLang="en-US" sz="2000" dirty="0"/>
              <a:t>的异质图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论文发表数每</a:t>
            </a:r>
            <a:r>
              <a:rPr kumimoji="1" lang="en-US" altLang="zh-CN" sz="1800" dirty="0"/>
              <a:t>12</a:t>
            </a:r>
            <a:r>
              <a:rPr kumimoji="1" lang="zh-CN" altLang="en-US" sz="1800" dirty="0"/>
              <a:t>年翻一番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3280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39F67-9247-0544-9480-6C55406C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/>
              <a:t>解决方法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3EDF349-9E53-8A4E-B8B8-0BA3190D16B6}"/>
              </a:ext>
            </a:extLst>
          </p:cNvPr>
          <p:cNvSpPr txBox="1">
            <a:spLocks/>
          </p:cNvSpPr>
          <p:nvPr/>
        </p:nvSpPr>
        <p:spPr>
          <a:xfrm>
            <a:off x="384674" y="2159893"/>
            <a:ext cx="11029615" cy="3678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zh-CN" altLang="en-US" dirty="0"/>
          </a:p>
          <a:p>
            <a:pPr lvl="1"/>
            <a:r>
              <a:rPr kumimoji="1" lang="zh-CN" altLang="en-US" sz="2000" dirty="0"/>
              <a:t>不同的结点和边有着不同的特征分布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类似于</a:t>
            </a:r>
            <a:r>
              <a:rPr kumimoji="1" lang="en-US" altLang="zh-CN" sz="1800" dirty="0"/>
              <a:t>Transformer</a:t>
            </a:r>
            <a:r>
              <a:rPr kumimoji="1" lang="zh-CN" altLang="en-US" sz="1800" dirty="0"/>
              <a:t>中</a:t>
            </a:r>
            <a:r>
              <a:rPr kumimoji="1" lang="en-US" altLang="zh-CN" sz="1800" dirty="0"/>
              <a:t>QKV</a:t>
            </a:r>
            <a:r>
              <a:rPr kumimoji="1" lang="zh-CN" altLang="en-US" sz="1800" dirty="0"/>
              <a:t>的计算方法，计算</a:t>
            </a:r>
            <a:r>
              <a:rPr kumimoji="1" lang="en-US" altLang="zh-CN" sz="1800" dirty="0"/>
              <a:t>node</a:t>
            </a:r>
            <a:r>
              <a:rPr kumimoji="1" lang="zh-CN" altLang="en-US" sz="1800" dirty="0"/>
              <a:t>和</a:t>
            </a:r>
            <a:r>
              <a:rPr kumimoji="1" lang="en-US" altLang="zh-CN" sz="1800" dirty="0"/>
              <a:t>edge</a:t>
            </a:r>
            <a:r>
              <a:rPr kumimoji="1" lang="zh-CN" altLang="en-US" sz="1800" dirty="0"/>
              <a:t>时根据其</a:t>
            </a:r>
            <a:r>
              <a:rPr kumimoji="1" lang="en-US" altLang="zh-CN" sz="1800" dirty="0"/>
              <a:t>type</a:t>
            </a:r>
            <a:r>
              <a:rPr kumimoji="1" lang="zh-CN" altLang="en-US" sz="1800" dirty="0"/>
              <a:t>设置单独的权重矩阵</a:t>
            </a:r>
            <a:endParaRPr kumimoji="1" lang="en-US" altLang="zh-CN" sz="1800" dirty="0"/>
          </a:p>
          <a:p>
            <a:pPr lvl="2"/>
            <a:endParaRPr kumimoji="1" lang="en-US" altLang="zh-CN" sz="1800" dirty="0"/>
          </a:p>
          <a:p>
            <a:pPr lvl="1"/>
            <a:r>
              <a:rPr kumimoji="1" lang="zh-CN" altLang="en-US" sz="2200" dirty="0"/>
              <a:t>大多数方法都没有考虑异质图的动态特征</a:t>
            </a:r>
            <a:endParaRPr kumimoji="1" lang="en-US" altLang="zh-CN" sz="2200" dirty="0"/>
          </a:p>
          <a:p>
            <a:pPr lvl="2"/>
            <a:r>
              <a:rPr kumimoji="1" lang="zh-CN" altLang="en-US" sz="1800" dirty="0"/>
              <a:t>类似于</a:t>
            </a:r>
            <a:r>
              <a:rPr kumimoji="1" lang="en-US" altLang="zh-CN" sz="1800" dirty="0"/>
              <a:t>Transformer</a:t>
            </a:r>
            <a:r>
              <a:rPr kumimoji="1" lang="zh-CN" altLang="en-US" sz="1800" dirty="0"/>
              <a:t>中</a:t>
            </a:r>
            <a:r>
              <a:rPr kumimoji="1" lang="en-US" altLang="zh-CN" sz="1800" dirty="0"/>
              <a:t>Positional</a:t>
            </a:r>
            <a:r>
              <a:rPr kumimoji="1" lang="zh-CN" altLang="en-US" sz="1800" dirty="0"/>
              <a:t> </a:t>
            </a:r>
            <a:r>
              <a:rPr kumimoji="1" lang="en-US" altLang="zh-CN" sz="1800" dirty="0"/>
              <a:t>Embedding</a:t>
            </a:r>
            <a:r>
              <a:rPr kumimoji="1" lang="zh-CN" altLang="en-US" sz="1800" dirty="0"/>
              <a:t>，编码时加入时序信号</a:t>
            </a:r>
            <a:endParaRPr kumimoji="1" lang="en-US" altLang="zh-CN" sz="1800" dirty="0"/>
          </a:p>
          <a:p>
            <a:pPr lvl="2"/>
            <a:endParaRPr kumimoji="1" lang="en-US" altLang="zh-CN" sz="1800" dirty="0"/>
          </a:p>
          <a:p>
            <a:pPr lvl="1"/>
            <a:r>
              <a:rPr kumimoji="1" lang="zh-CN" altLang="en-US" sz="2000" dirty="0"/>
              <a:t>不能建模</a:t>
            </a:r>
            <a:r>
              <a:rPr kumimoji="1" lang="en-US" altLang="zh-CN" sz="2000" dirty="0"/>
              <a:t>Web-scale</a:t>
            </a:r>
            <a:r>
              <a:rPr kumimoji="1" lang="zh-CN" altLang="en-US" sz="2000" dirty="0"/>
              <a:t>的异质图</a:t>
            </a:r>
            <a:endParaRPr kumimoji="1" lang="en-US" altLang="zh-CN" sz="2000" dirty="0"/>
          </a:p>
          <a:p>
            <a:pPr lvl="2"/>
            <a:r>
              <a:rPr kumimoji="1" lang="zh-CN" altLang="en-US" sz="1800" dirty="0"/>
              <a:t>提出</a:t>
            </a:r>
            <a:r>
              <a:rPr kumimoji="1" lang="en-US" altLang="zh-CN" sz="1800" dirty="0"/>
              <a:t>﻿</a:t>
            </a:r>
            <a:r>
              <a:rPr kumimoji="1" lang="en-US" altLang="zh-CN" sz="1800" dirty="0" err="1"/>
              <a:t>HGSampling</a:t>
            </a:r>
            <a:r>
              <a:rPr kumimoji="1" lang="zh-CN" altLang="en-US" sz="1800" dirty="0"/>
              <a:t>，每种结点等比例采样并保持图稠密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161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/>
              <a:t>概念介绍</a:t>
            </a:r>
            <a:r>
              <a:rPr kumimoji="1" lang="en-US" altLang="zh-CN" cap="none" dirty="0"/>
              <a:t>-meta relation</a:t>
            </a:r>
            <a:endParaRPr kumimoji="1" lang="zh-CN" altLang="en-US" cap="none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6602E906-B758-684E-8A38-4BA7774DC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448" y="2195187"/>
            <a:ext cx="3149600" cy="3556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38FF31D-53B4-8941-B473-36A14DE77FA6}"/>
              </a:ext>
            </a:extLst>
          </p:cNvPr>
          <p:cNvSpPr txBox="1"/>
          <p:nvPr/>
        </p:nvSpPr>
        <p:spPr>
          <a:xfrm>
            <a:off x="686254" y="3030018"/>
            <a:ext cx="9963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（何凯明，第一作者</a:t>
            </a:r>
            <a:r>
              <a:rPr kumimoji="1" lang="en-US" altLang="zh-CN" dirty="0" err="1"/>
              <a:t>is_first_author_of</a:t>
            </a:r>
            <a:r>
              <a:rPr kumimoji="1" lang="zh-CN" altLang="en-US" dirty="0"/>
              <a:t>，残差网络）</a:t>
            </a:r>
            <a:r>
              <a:rPr kumimoji="1" lang="en-US" altLang="zh-CN" dirty="0"/>
              <a:t>-&gt; (</a:t>
            </a:r>
            <a:r>
              <a:rPr kumimoji="1" lang="zh-CN" altLang="en-US" dirty="0"/>
              <a:t>作者</a:t>
            </a:r>
            <a:r>
              <a:rPr kumimoji="1" lang="en-US" altLang="zh-CN" dirty="0"/>
              <a:t>Author</a:t>
            </a:r>
            <a:r>
              <a:rPr kumimoji="1" lang="zh-CN" altLang="en-US" dirty="0"/>
              <a:t>，作者</a:t>
            </a:r>
            <a:r>
              <a:rPr kumimoji="1" lang="en-US" altLang="zh-CN" dirty="0" err="1"/>
              <a:t>is_author_of</a:t>
            </a:r>
            <a:r>
              <a:rPr kumimoji="1" lang="zh-CN" altLang="en-US" dirty="0"/>
              <a:t>，论文</a:t>
            </a:r>
            <a:r>
              <a:rPr kumimoji="1" lang="en-US" altLang="zh-CN" dirty="0"/>
              <a:t>Paper)</a:t>
            </a:r>
            <a:endParaRPr kumimoji="1" lang="zh-CN" altLang="en-US" dirty="0"/>
          </a:p>
        </p:txBody>
      </p:sp>
      <p:pic>
        <p:nvPicPr>
          <p:cNvPr id="11" name="内容占位符 3">
            <a:extLst>
              <a:ext uri="{FF2B5EF4-FFF2-40B4-BE49-F238E27FC236}">
                <a16:creationId xmlns:a16="http://schemas.microsoft.com/office/drawing/2014/main" id="{E97087F0-C313-054F-BE74-002D1BE8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877" y="4141842"/>
            <a:ext cx="68707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63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CD4F41-DA0E-5F4F-B7B4-6013FE6C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总体架构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8ABD550-4641-0346-9527-135ACF2F15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335" y="1895715"/>
            <a:ext cx="9241959" cy="36782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EA7060-C101-504E-B552-196FB17B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91" y="5691367"/>
            <a:ext cx="5892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863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C0462-7924-B440-BE2F-4567874F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/>
              <a:t>﻿Attention/﻿Message/﻿Aggregate</a:t>
            </a:r>
            <a:endParaRPr kumimoji="1" lang="zh-CN" altLang="en-US" cap="none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3F32648-99A5-AC4F-AE56-5FC608CE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5831" y="2741108"/>
            <a:ext cx="6210300" cy="1727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F70178-8F2A-E448-B0E7-474EA7CBB98A}"/>
              </a:ext>
            </a:extLst>
          </p:cNvPr>
          <p:cNvSpPr txBox="1"/>
          <p:nvPr/>
        </p:nvSpPr>
        <p:spPr>
          <a:xfrm>
            <a:off x="4701309" y="4886037"/>
            <a:ext cx="62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GAT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7686860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{5C543681-BC30-CE48-B6FD-4C53D9561574}tf10001123</Template>
  <TotalTime>1215</TotalTime>
  <Words>885</Words>
  <Application>Microsoft Macintosh PowerPoint</Application>
  <PresentationFormat>宽屏</PresentationFormat>
  <Paragraphs>105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Corbel</vt:lpstr>
      <vt:lpstr>Gill Sans MT</vt:lpstr>
      <vt:lpstr>Wingdings 2</vt:lpstr>
      <vt:lpstr>红利</vt:lpstr>
      <vt:lpstr>Heterogeneous Graph Transformer</vt:lpstr>
      <vt:lpstr>作者简介</vt:lpstr>
      <vt:lpstr>一个小故事</vt:lpstr>
      <vt:lpstr>异构图应用</vt:lpstr>
      <vt:lpstr>面临挑战</vt:lpstr>
      <vt:lpstr>解决方法</vt:lpstr>
      <vt:lpstr>概念介绍-meta relation</vt:lpstr>
      <vt:lpstr>总体架构</vt:lpstr>
      <vt:lpstr>Attention/﻿Message/﻿Aggregate</vt:lpstr>
      <vt:lpstr>HGT的三个步骤</vt:lpstr>
      <vt:lpstr>Heterogeneous Mutual Attention</vt:lpstr>
      <vt:lpstr>Heterogeneous Message Passing</vt:lpstr>
      <vt:lpstr>Target-Specific Aggregation</vt:lpstr>
      <vt:lpstr>Relative Temporal Encoding</vt:lpstr>
      <vt:lpstr>HGSampling </vt:lpstr>
      <vt:lpstr>实验设计</vt:lpstr>
      <vt:lpstr>对比模型</vt:lpstr>
      <vt:lpstr>实验结果</vt:lpstr>
      <vt:lpstr>Case Study：时序信息+会议-》同时期的相似会议</vt:lpstr>
      <vt:lpstr>可视化Meta Relation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Dou Longxu</dc:creator>
  <cp:lastModifiedBy>Dou Longxu</cp:lastModifiedBy>
  <cp:revision>72</cp:revision>
  <dcterms:created xsi:type="dcterms:W3CDTF">2020-04-04T12:01:07Z</dcterms:created>
  <dcterms:modified xsi:type="dcterms:W3CDTF">2020-04-05T08:17:35Z</dcterms:modified>
</cp:coreProperties>
</file>